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3/9/2021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mailto:acasalud@mdp.edu.a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4212" y="0"/>
            <a:ext cx="9322673" cy="2971801"/>
          </a:xfrm>
        </p:spPr>
        <p:txBody>
          <a:bodyPr>
            <a:normAutofit fontScale="90000"/>
          </a:bodyPr>
          <a:lstStyle/>
          <a:p>
            <a:r>
              <a:rPr lang="es-AR" dirty="0" smtClean="0">
                <a:solidFill>
                  <a:schemeClr val="accent3">
                    <a:lumMod val="75000"/>
                  </a:schemeClr>
                </a:solidFill>
              </a:rPr>
              <a:t>Consideraciones para la presentación de la propuesta de trabajo docente (PTD)</a:t>
            </a:r>
            <a:endParaRPr lang="es-AR" dirty="0">
              <a:solidFill>
                <a:schemeClr val="accent3">
                  <a:lumMod val="75000"/>
                </a:schemeClr>
              </a:solidFill>
            </a:endParaRPr>
          </a:p>
        </p:txBody>
      </p:sp>
    </p:spTree>
    <p:extLst>
      <p:ext uri="{BB962C8B-B14F-4D97-AF65-F5344CB8AC3E}">
        <p14:creationId xmlns:p14="http://schemas.microsoft.com/office/powerpoint/2010/main" val="1643139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53792" y="244698"/>
            <a:ext cx="10586433" cy="6217087"/>
          </a:xfrm>
          <a:prstGeom prst="rect">
            <a:avLst/>
          </a:prstGeom>
          <a:noFill/>
        </p:spPr>
        <p:txBody>
          <a:bodyPr wrap="square" rtlCol="0">
            <a:spAutoFit/>
          </a:bodyPr>
          <a:lstStyle/>
          <a:p>
            <a:r>
              <a:rPr lang="es-AR" sz="2200" b="1" dirty="0"/>
              <a:t>La Subsecretaría del Buen Vivir</a:t>
            </a:r>
            <a:r>
              <a:rPr lang="es-AR" sz="2200" dirty="0"/>
              <a:t> </a:t>
            </a:r>
            <a:endParaRPr lang="es-AR" sz="2200" dirty="0" smtClean="0"/>
          </a:p>
          <a:p>
            <a:r>
              <a:rPr lang="es-AR" sz="2000" b="1" dirty="0" smtClean="0">
                <a:solidFill>
                  <a:schemeClr val="bg2">
                    <a:lumMod val="50000"/>
                  </a:schemeClr>
                </a:solidFill>
              </a:rPr>
              <a:t>fue </a:t>
            </a:r>
            <a:r>
              <a:rPr lang="es-AR" sz="2000" b="1" dirty="0">
                <a:solidFill>
                  <a:schemeClr val="bg2">
                    <a:lumMod val="50000"/>
                  </a:schemeClr>
                </a:solidFill>
              </a:rPr>
              <a:t>creada en el mes de mayo del 2018 </a:t>
            </a:r>
            <a:endParaRPr lang="es-AR" sz="2000" b="1" dirty="0" smtClean="0">
              <a:solidFill>
                <a:schemeClr val="bg2">
                  <a:lumMod val="50000"/>
                </a:schemeClr>
              </a:solidFill>
            </a:endParaRPr>
          </a:p>
          <a:p>
            <a:r>
              <a:rPr lang="es-AR" sz="2000" b="1" dirty="0" smtClean="0">
                <a:solidFill>
                  <a:schemeClr val="bg2">
                    <a:lumMod val="50000"/>
                  </a:schemeClr>
                </a:solidFill>
              </a:rPr>
              <a:t>Las </a:t>
            </a:r>
            <a:r>
              <a:rPr lang="es-AR" sz="2000" b="1" dirty="0">
                <a:solidFill>
                  <a:schemeClr val="bg2">
                    <a:lumMod val="50000"/>
                  </a:schemeClr>
                </a:solidFill>
              </a:rPr>
              <a:t>conversaciones preliminares mantenidas respecto a la forma, modalidad y contenido que se le podría dar a la creación de este nuevo espacio fue delimitando lo que posteriormente se presentó como propuesta de trabajo al consejo académico, en dónde fue oportunamente aprobado. La idea fuerza, desde el inicio, fue generar propuestas para abordar el bienestar integral de </a:t>
            </a:r>
            <a:r>
              <a:rPr lang="es-AR" sz="2000" b="1" dirty="0" err="1">
                <a:solidFill>
                  <a:schemeClr val="bg2">
                    <a:lumMod val="50000"/>
                  </a:schemeClr>
                </a:solidFill>
              </a:rPr>
              <a:t>lxs</a:t>
            </a:r>
            <a:r>
              <a:rPr lang="es-AR" sz="2000" b="1" dirty="0">
                <a:solidFill>
                  <a:schemeClr val="bg2">
                    <a:lumMod val="50000"/>
                  </a:schemeClr>
                </a:solidFill>
              </a:rPr>
              <a:t> estudiantes y generar acciones y actividades para acompañar su trayectoria académica.</a:t>
            </a:r>
            <a:br>
              <a:rPr lang="es-AR" sz="2000" b="1" dirty="0">
                <a:solidFill>
                  <a:schemeClr val="bg2">
                    <a:lumMod val="50000"/>
                  </a:schemeClr>
                </a:solidFill>
              </a:rPr>
            </a:br>
            <a:r>
              <a:rPr lang="es-AR" sz="2000" b="1" dirty="0">
                <a:solidFill>
                  <a:schemeClr val="bg2">
                    <a:lumMod val="50000"/>
                  </a:schemeClr>
                </a:solidFill>
              </a:rPr>
              <a:t>La Subsecretaría del Buen Vivir tiene como objetivo fundamental, generar las condiciones de posibilidad a través de propuestas, acciones, jornadas, proyectos, convenios y articulaciones, para favorecer el bienestar integral de la población de estudiantes en particular, y de sus lazos sociales con la comunidad Educativa en general.</a:t>
            </a:r>
            <a:br>
              <a:rPr lang="es-AR" sz="2000" b="1" dirty="0">
                <a:solidFill>
                  <a:schemeClr val="bg2">
                    <a:lumMod val="50000"/>
                  </a:schemeClr>
                </a:solidFill>
              </a:rPr>
            </a:br>
            <a:r>
              <a:rPr lang="es-AR" sz="2000" b="1" dirty="0">
                <a:solidFill>
                  <a:schemeClr val="bg2">
                    <a:lumMod val="50000"/>
                  </a:schemeClr>
                </a:solidFill>
              </a:rPr>
              <a:t>Ejes de intervención:</a:t>
            </a:r>
            <a:br>
              <a:rPr lang="es-AR" sz="2000" b="1" dirty="0">
                <a:solidFill>
                  <a:schemeClr val="bg2">
                    <a:lumMod val="50000"/>
                  </a:schemeClr>
                </a:solidFill>
              </a:rPr>
            </a:br>
            <a:r>
              <a:rPr lang="es-AR" sz="2000" b="1" dirty="0">
                <a:solidFill>
                  <a:schemeClr val="bg2">
                    <a:lumMod val="50000"/>
                  </a:schemeClr>
                </a:solidFill>
              </a:rPr>
              <a:t>• </a:t>
            </a:r>
            <a:r>
              <a:rPr lang="es-AR" sz="2000" b="1" dirty="0" err="1">
                <a:solidFill>
                  <a:schemeClr val="bg2">
                    <a:lumMod val="50000"/>
                  </a:schemeClr>
                </a:solidFill>
              </a:rPr>
              <a:t>Maternar</a:t>
            </a:r>
            <a:r>
              <a:rPr lang="es-AR" sz="2000" b="1" dirty="0">
                <a:solidFill>
                  <a:schemeClr val="bg2">
                    <a:lumMod val="50000"/>
                  </a:schemeClr>
                </a:solidFill>
              </a:rPr>
              <a:t> y </a:t>
            </a:r>
            <a:r>
              <a:rPr lang="es-AR" sz="2000" b="1" dirty="0" err="1">
                <a:solidFill>
                  <a:schemeClr val="bg2">
                    <a:lumMod val="50000"/>
                  </a:schemeClr>
                </a:solidFill>
              </a:rPr>
              <a:t>paternar</a:t>
            </a:r>
            <a:r>
              <a:rPr lang="es-AR" sz="2000" b="1" dirty="0">
                <a:solidFill>
                  <a:schemeClr val="bg2">
                    <a:lumMod val="50000"/>
                  </a:schemeClr>
                </a:solidFill>
              </a:rPr>
              <a:t> en contextos universitarios</a:t>
            </a:r>
            <a:br>
              <a:rPr lang="es-AR" sz="2000" b="1" dirty="0">
                <a:solidFill>
                  <a:schemeClr val="bg2">
                    <a:lumMod val="50000"/>
                  </a:schemeClr>
                </a:solidFill>
              </a:rPr>
            </a:br>
            <a:r>
              <a:rPr lang="es-AR" sz="2000" b="1" dirty="0">
                <a:solidFill>
                  <a:schemeClr val="bg2">
                    <a:lumMod val="50000"/>
                  </a:schemeClr>
                </a:solidFill>
              </a:rPr>
              <a:t>• Salud Integral</a:t>
            </a:r>
            <a:br>
              <a:rPr lang="es-AR" sz="2000" b="1" dirty="0">
                <a:solidFill>
                  <a:schemeClr val="bg2">
                    <a:lumMod val="50000"/>
                  </a:schemeClr>
                </a:solidFill>
              </a:rPr>
            </a:br>
            <a:r>
              <a:rPr lang="es-AR" sz="2000" b="1" dirty="0">
                <a:solidFill>
                  <a:schemeClr val="bg2">
                    <a:lumMod val="50000"/>
                  </a:schemeClr>
                </a:solidFill>
              </a:rPr>
              <a:t>• Acciones culturales y expresivas</a:t>
            </a:r>
          </a:p>
          <a:p>
            <a:endParaRPr lang="es-AR" dirty="0"/>
          </a:p>
          <a:p>
            <a:endParaRPr lang="es-AR" dirty="0"/>
          </a:p>
        </p:txBody>
      </p:sp>
    </p:spTree>
    <p:extLst>
      <p:ext uri="{BB962C8B-B14F-4D97-AF65-F5344CB8AC3E}">
        <p14:creationId xmlns:p14="http://schemas.microsoft.com/office/powerpoint/2010/main" val="4265033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6068" y="553792"/>
            <a:ext cx="9710670" cy="3477875"/>
          </a:xfrm>
          <a:prstGeom prst="rect">
            <a:avLst/>
          </a:prstGeom>
          <a:noFill/>
        </p:spPr>
        <p:txBody>
          <a:bodyPr wrap="square" rtlCol="0">
            <a:spAutoFit/>
          </a:bodyPr>
          <a:lstStyle/>
          <a:p>
            <a:r>
              <a:rPr lang="es-AR" sz="2000" b="1" u="sng" dirty="0">
                <a:solidFill>
                  <a:schemeClr val="bg2">
                    <a:lumMod val="75000"/>
                  </a:schemeClr>
                </a:solidFill>
              </a:rPr>
              <a:t>Datos de Contacto</a:t>
            </a:r>
            <a:r>
              <a:rPr lang="es-AR" sz="2000" b="1" dirty="0">
                <a:solidFill>
                  <a:schemeClr val="bg2">
                    <a:lumMod val="75000"/>
                  </a:schemeClr>
                </a:solidFill>
              </a:rPr>
              <a:t/>
            </a:r>
            <a:br>
              <a:rPr lang="es-AR" sz="2000" b="1" dirty="0">
                <a:solidFill>
                  <a:schemeClr val="bg2">
                    <a:lumMod val="75000"/>
                  </a:schemeClr>
                </a:solidFill>
              </a:rPr>
            </a:br>
            <a:r>
              <a:rPr lang="es-AR" sz="2000" b="1" dirty="0">
                <a:solidFill>
                  <a:schemeClr val="bg2">
                    <a:lumMod val="75000"/>
                  </a:schemeClr>
                </a:solidFill>
              </a:rPr>
              <a:t>Personalmente</a:t>
            </a:r>
            <a:br>
              <a:rPr lang="es-AR" sz="2000" b="1" dirty="0">
                <a:solidFill>
                  <a:schemeClr val="bg2">
                    <a:lumMod val="75000"/>
                  </a:schemeClr>
                </a:solidFill>
              </a:rPr>
            </a:br>
            <a:r>
              <a:rPr lang="es-AR" sz="2000" b="1" dirty="0">
                <a:solidFill>
                  <a:schemeClr val="bg2">
                    <a:lumMod val="75000"/>
                  </a:schemeClr>
                </a:solidFill>
              </a:rPr>
              <a:t>Horarios de Atención: Lunes a Viernes de 10 a 17 hs</a:t>
            </a:r>
            <a:br>
              <a:rPr lang="es-AR" sz="2000" b="1" dirty="0">
                <a:solidFill>
                  <a:schemeClr val="bg2">
                    <a:lumMod val="75000"/>
                  </a:schemeClr>
                </a:solidFill>
              </a:rPr>
            </a:br>
            <a:r>
              <a:rPr lang="es-AR" sz="2000" b="1" dirty="0">
                <a:solidFill>
                  <a:schemeClr val="bg2">
                    <a:lumMod val="75000"/>
                  </a:schemeClr>
                </a:solidFill>
              </a:rPr>
              <a:t>4to piso Oficina Académica</a:t>
            </a:r>
            <a:br>
              <a:rPr lang="es-AR" sz="2000" b="1" dirty="0">
                <a:solidFill>
                  <a:schemeClr val="bg2">
                    <a:lumMod val="75000"/>
                  </a:schemeClr>
                </a:solidFill>
              </a:rPr>
            </a:br>
            <a:r>
              <a:rPr lang="es-AR" sz="2000" b="1" dirty="0">
                <a:solidFill>
                  <a:schemeClr val="bg2">
                    <a:lumMod val="75000"/>
                  </a:schemeClr>
                </a:solidFill>
              </a:rPr>
              <a:t/>
            </a:r>
            <a:br>
              <a:rPr lang="es-AR" sz="2000" b="1" dirty="0">
                <a:solidFill>
                  <a:schemeClr val="bg2">
                    <a:lumMod val="75000"/>
                  </a:schemeClr>
                </a:solidFill>
              </a:rPr>
            </a:br>
            <a:r>
              <a:rPr lang="es-AR" sz="2000" b="1" i="1" dirty="0">
                <a:solidFill>
                  <a:schemeClr val="bg2">
                    <a:lumMod val="75000"/>
                  </a:schemeClr>
                </a:solidFill>
              </a:rPr>
              <a:t>Vía Email:</a:t>
            </a:r>
            <a:r>
              <a:rPr lang="es-AR" sz="2000" b="1" dirty="0">
                <a:solidFill>
                  <a:schemeClr val="bg2">
                    <a:lumMod val="75000"/>
                  </a:schemeClr>
                </a:solidFill>
              </a:rPr>
              <a:t/>
            </a:r>
            <a:br>
              <a:rPr lang="es-AR" sz="2000" b="1" dirty="0">
                <a:solidFill>
                  <a:schemeClr val="bg2">
                    <a:lumMod val="75000"/>
                  </a:schemeClr>
                </a:solidFill>
              </a:rPr>
            </a:br>
            <a:r>
              <a:rPr lang="es-AR" sz="2000" b="1" u="sng" dirty="0">
                <a:solidFill>
                  <a:schemeClr val="bg2">
                    <a:lumMod val="75000"/>
                  </a:schemeClr>
                </a:solidFill>
                <a:hlinkClick r:id="rId2"/>
              </a:rPr>
              <a:t>acasalud@mdp.edu.ar</a:t>
            </a:r>
            <a:endParaRPr lang="es-AR" sz="2000" b="1" dirty="0">
              <a:solidFill>
                <a:schemeClr val="bg2">
                  <a:lumMod val="75000"/>
                </a:schemeClr>
              </a:solidFill>
            </a:endParaRPr>
          </a:p>
          <a:p>
            <a:r>
              <a:rPr lang="es-AR" sz="2000" b="1" u="sng" dirty="0">
                <a:solidFill>
                  <a:schemeClr val="bg2">
                    <a:lumMod val="75000"/>
                  </a:schemeClr>
                </a:solidFill>
                <a:hlinkClick r:id="rId2"/>
              </a:rPr>
              <a:t>acasalud@mdp.edu.ar</a:t>
            </a:r>
            <a:r>
              <a:rPr lang="es-AR" sz="2000" b="1" dirty="0">
                <a:solidFill>
                  <a:schemeClr val="bg2">
                    <a:lumMod val="75000"/>
                  </a:schemeClr>
                </a:solidFill>
              </a:rPr>
              <a:t> indicando en asunto Sub secretaria </a:t>
            </a:r>
            <a:r>
              <a:rPr lang="es-AR" sz="2000" b="1" dirty="0" smtClean="0">
                <a:solidFill>
                  <a:schemeClr val="bg2">
                    <a:lumMod val="75000"/>
                  </a:schemeClr>
                </a:solidFill>
              </a:rPr>
              <a:t>académica </a:t>
            </a:r>
            <a:r>
              <a:rPr lang="es-AR" sz="2000" b="1" dirty="0">
                <a:solidFill>
                  <a:schemeClr val="bg2">
                    <a:lumMod val="75000"/>
                  </a:schemeClr>
                </a:solidFill>
              </a:rPr>
              <a:t/>
            </a:r>
            <a:br>
              <a:rPr lang="es-AR" sz="2000" b="1" dirty="0">
                <a:solidFill>
                  <a:schemeClr val="bg2">
                    <a:lumMod val="75000"/>
                  </a:schemeClr>
                </a:solidFill>
              </a:rPr>
            </a:br>
            <a:r>
              <a:rPr lang="es-AR" sz="2000" b="1" dirty="0">
                <a:solidFill>
                  <a:schemeClr val="bg2">
                    <a:lumMod val="75000"/>
                  </a:schemeClr>
                </a:solidFill>
              </a:rPr>
              <a:t>inclusionacademicaunmdp@gmail.com</a:t>
            </a:r>
            <a:br>
              <a:rPr lang="es-AR" sz="2000" b="1" dirty="0">
                <a:solidFill>
                  <a:schemeClr val="bg2">
                    <a:lumMod val="75000"/>
                  </a:schemeClr>
                </a:solidFill>
              </a:rPr>
            </a:br>
            <a:r>
              <a:rPr lang="es-AR" sz="2000" b="1" dirty="0">
                <a:solidFill>
                  <a:schemeClr val="bg2">
                    <a:lumMod val="75000"/>
                  </a:schemeClr>
                </a:solidFill>
              </a:rPr>
              <a:t>subsecretariadelbuenvivir@gmail.com</a:t>
            </a:r>
          </a:p>
          <a:p>
            <a:endParaRPr lang="es-AR" sz="2000" b="1" dirty="0">
              <a:solidFill>
                <a:schemeClr val="bg2">
                  <a:lumMod val="75000"/>
                </a:schemeClr>
              </a:solidFill>
            </a:endParaRPr>
          </a:p>
        </p:txBody>
      </p:sp>
    </p:spTree>
    <p:extLst>
      <p:ext uri="{BB962C8B-B14F-4D97-AF65-F5344CB8AC3E}">
        <p14:creationId xmlns:p14="http://schemas.microsoft.com/office/powerpoint/2010/main" val="3634157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872" y="85344"/>
            <a:ext cx="9668256" cy="6687312"/>
          </a:xfrm>
          <a:prstGeom prst="rect">
            <a:avLst/>
          </a:prstGeom>
        </p:spPr>
      </p:pic>
    </p:spTree>
    <p:extLst>
      <p:ext uri="{BB962C8B-B14F-4D97-AF65-F5344CB8AC3E}">
        <p14:creationId xmlns:p14="http://schemas.microsoft.com/office/powerpoint/2010/main" val="131862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63" y="319971"/>
            <a:ext cx="10058400" cy="6201332"/>
          </a:xfrm>
          <a:prstGeom prst="rect">
            <a:avLst/>
          </a:prstGeom>
        </p:spPr>
      </p:pic>
      <p:sp>
        <p:nvSpPr>
          <p:cNvPr id="3" name="Llamada de flecha a la izquierda 2"/>
          <p:cNvSpPr/>
          <p:nvPr/>
        </p:nvSpPr>
        <p:spPr>
          <a:xfrm>
            <a:off x="8487177" y="2346549"/>
            <a:ext cx="2653049" cy="1674253"/>
          </a:xfrm>
          <a:prstGeom prst="leftArrow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CuadroTexto 3"/>
          <p:cNvSpPr txBox="1"/>
          <p:nvPr/>
        </p:nvSpPr>
        <p:spPr>
          <a:xfrm>
            <a:off x="9581881" y="2583510"/>
            <a:ext cx="1661375" cy="1200329"/>
          </a:xfrm>
          <a:prstGeom prst="rect">
            <a:avLst/>
          </a:prstGeom>
          <a:noFill/>
        </p:spPr>
        <p:txBody>
          <a:bodyPr wrap="square" rtlCol="0">
            <a:spAutoFit/>
          </a:bodyPr>
          <a:lstStyle/>
          <a:p>
            <a:r>
              <a:rPr lang="es-AR" b="1" dirty="0" smtClean="0">
                <a:solidFill>
                  <a:schemeClr val="bg2">
                    <a:lumMod val="50000"/>
                  </a:schemeClr>
                </a:solidFill>
              </a:rPr>
              <a:t>2. Los contenidos Plan 2006 0 plan 2337/17</a:t>
            </a:r>
            <a:endParaRPr lang="es-AR" b="1" dirty="0">
              <a:solidFill>
                <a:schemeClr val="bg2">
                  <a:lumMod val="50000"/>
                </a:schemeClr>
              </a:solidFill>
            </a:endParaRPr>
          </a:p>
        </p:txBody>
      </p:sp>
      <p:sp>
        <p:nvSpPr>
          <p:cNvPr id="6" name="Llamada de flecha hacia arriba 5"/>
          <p:cNvSpPr/>
          <p:nvPr/>
        </p:nvSpPr>
        <p:spPr>
          <a:xfrm>
            <a:off x="9221272" y="5270754"/>
            <a:ext cx="2382592" cy="1487510"/>
          </a:xfrm>
          <a:prstGeom prst="upArrow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p:cNvSpPr txBox="1"/>
          <p:nvPr/>
        </p:nvSpPr>
        <p:spPr>
          <a:xfrm>
            <a:off x="9350062" y="5834934"/>
            <a:ext cx="2253802" cy="923330"/>
          </a:xfrm>
          <a:prstGeom prst="rect">
            <a:avLst/>
          </a:prstGeom>
          <a:noFill/>
        </p:spPr>
        <p:txBody>
          <a:bodyPr wrap="square" rtlCol="0">
            <a:spAutoFit/>
          </a:bodyPr>
          <a:lstStyle/>
          <a:p>
            <a:r>
              <a:rPr lang="es-AR" b="1" dirty="0" smtClean="0">
                <a:solidFill>
                  <a:schemeClr val="bg2">
                    <a:lumMod val="50000"/>
                  </a:schemeClr>
                </a:solidFill>
              </a:rPr>
              <a:t>Explicar la modalidad por excepción </a:t>
            </a:r>
            <a:endParaRPr lang="es-AR" b="1" dirty="0">
              <a:solidFill>
                <a:schemeClr val="bg2">
                  <a:lumMod val="50000"/>
                </a:schemeClr>
              </a:solidFill>
            </a:endParaRPr>
          </a:p>
        </p:txBody>
      </p:sp>
    </p:spTree>
    <p:extLst>
      <p:ext uri="{BB962C8B-B14F-4D97-AF65-F5344CB8AC3E}">
        <p14:creationId xmlns:p14="http://schemas.microsoft.com/office/powerpoint/2010/main" val="3454762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78" y="343523"/>
            <a:ext cx="10058400" cy="6144873"/>
          </a:xfrm>
          <a:prstGeom prst="rect">
            <a:avLst/>
          </a:prstGeom>
        </p:spPr>
      </p:pic>
      <p:sp>
        <p:nvSpPr>
          <p:cNvPr id="3" name="Llamada de flecha a la izquierda 2"/>
          <p:cNvSpPr/>
          <p:nvPr/>
        </p:nvSpPr>
        <p:spPr>
          <a:xfrm>
            <a:off x="8834907" y="1416676"/>
            <a:ext cx="2691685" cy="1906073"/>
          </a:xfrm>
          <a:prstGeom prst="leftArrowCallou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CuadroTexto 3"/>
          <p:cNvSpPr txBox="1"/>
          <p:nvPr/>
        </p:nvSpPr>
        <p:spPr>
          <a:xfrm>
            <a:off x="9813702" y="1769547"/>
            <a:ext cx="1712890" cy="1200329"/>
          </a:xfrm>
          <a:prstGeom prst="rect">
            <a:avLst/>
          </a:prstGeom>
          <a:noFill/>
        </p:spPr>
        <p:txBody>
          <a:bodyPr wrap="square" rtlCol="0">
            <a:spAutoFit/>
          </a:bodyPr>
          <a:lstStyle/>
          <a:p>
            <a:r>
              <a:rPr lang="es-AR" b="1" dirty="0" smtClean="0">
                <a:solidFill>
                  <a:schemeClr val="bg2">
                    <a:lumMod val="75000"/>
                  </a:schemeClr>
                </a:solidFill>
              </a:rPr>
              <a:t>RR 121/91</a:t>
            </a:r>
          </a:p>
          <a:p>
            <a:r>
              <a:rPr lang="es-AR" b="1" dirty="0" smtClean="0">
                <a:solidFill>
                  <a:schemeClr val="bg2">
                    <a:lumMod val="75000"/>
                  </a:schemeClr>
                </a:solidFill>
              </a:rPr>
              <a:t>OCA 725/18</a:t>
            </a:r>
          </a:p>
          <a:p>
            <a:r>
              <a:rPr lang="es-AR" b="1" dirty="0" smtClean="0">
                <a:solidFill>
                  <a:schemeClr val="bg2">
                    <a:lumMod val="75000"/>
                  </a:schemeClr>
                </a:solidFill>
              </a:rPr>
              <a:t>OCA 997/15</a:t>
            </a:r>
          </a:p>
          <a:p>
            <a:r>
              <a:rPr lang="es-AR" b="1" dirty="0" smtClean="0">
                <a:solidFill>
                  <a:schemeClr val="bg2">
                    <a:lumMod val="75000"/>
                  </a:schemeClr>
                </a:solidFill>
              </a:rPr>
              <a:t>OCA 1768/20</a:t>
            </a:r>
            <a:endParaRPr lang="es-AR" b="1" dirty="0">
              <a:solidFill>
                <a:schemeClr val="bg2">
                  <a:lumMod val="75000"/>
                </a:schemeClr>
              </a:solidFill>
            </a:endParaRPr>
          </a:p>
        </p:txBody>
      </p:sp>
    </p:spTree>
    <p:extLst>
      <p:ext uri="{BB962C8B-B14F-4D97-AF65-F5344CB8AC3E}">
        <p14:creationId xmlns:p14="http://schemas.microsoft.com/office/powerpoint/2010/main" val="2844868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672" y="652272"/>
            <a:ext cx="10058400" cy="5278342"/>
          </a:xfrm>
          <a:prstGeom prst="rect">
            <a:avLst/>
          </a:prstGeom>
        </p:spPr>
      </p:pic>
      <p:sp>
        <p:nvSpPr>
          <p:cNvPr id="3" name="Flecha abajo 2"/>
          <p:cNvSpPr/>
          <p:nvPr/>
        </p:nvSpPr>
        <p:spPr>
          <a:xfrm rot="8214350">
            <a:off x="9995362" y="3879139"/>
            <a:ext cx="843309" cy="586585"/>
          </a:xfrm>
          <a:prstGeom prst="down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Rectángulo redondeado 3"/>
          <p:cNvSpPr/>
          <p:nvPr/>
        </p:nvSpPr>
        <p:spPr>
          <a:xfrm>
            <a:off x="8538693" y="4443211"/>
            <a:ext cx="1571222" cy="746975"/>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CuadroTexto 4"/>
          <p:cNvSpPr txBox="1"/>
          <p:nvPr/>
        </p:nvSpPr>
        <p:spPr>
          <a:xfrm>
            <a:off x="8920179" y="4632032"/>
            <a:ext cx="1189736" cy="369332"/>
          </a:xfrm>
          <a:prstGeom prst="rect">
            <a:avLst/>
          </a:prstGeom>
          <a:noFill/>
        </p:spPr>
        <p:txBody>
          <a:bodyPr wrap="square" rtlCol="0">
            <a:spAutoFit/>
          </a:bodyPr>
          <a:lstStyle/>
          <a:p>
            <a:r>
              <a:rPr lang="es-AR" b="1" dirty="0" smtClean="0">
                <a:solidFill>
                  <a:schemeClr val="bg2">
                    <a:lumMod val="75000"/>
                  </a:schemeClr>
                </a:solidFill>
              </a:rPr>
              <a:t>LIBRE</a:t>
            </a:r>
            <a:r>
              <a:rPr lang="es-AR" dirty="0" smtClean="0"/>
              <a:t> </a:t>
            </a:r>
            <a:endParaRPr lang="es-AR" dirty="0"/>
          </a:p>
        </p:txBody>
      </p:sp>
    </p:spTree>
    <p:extLst>
      <p:ext uri="{BB962C8B-B14F-4D97-AF65-F5344CB8AC3E}">
        <p14:creationId xmlns:p14="http://schemas.microsoft.com/office/powerpoint/2010/main" val="3201319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79549" y="605307"/>
            <a:ext cx="11075831" cy="2308324"/>
          </a:xfrm>
          <a:prstGeom prst="rect">
            <a:avLst/>
          </a:prstGeom>
          <a:noFill/>
        </p:spPr>
        <p:txBody>
          <a:bodyPr wrap="square" rtlCol="0">
            <a:spAutoFit/>
          </a:bodyPr>
          <a:lstStyle/>
          <a:p>
            <a:r>
              <a:rPr lang="es-AR" b="1" u="sng" dirty="0">
                <a:solidFill>
                  <a:schemeClr val="accent3">
                    <a:lumMod val="75000"/>
                  </a:schemeClr>
                </a:solidFill>
              </a:rPr>
              <a:t>Dispositivos de la Secretaria académica </a:t>
            </a:r>
            <a:endParaRPr lang="es-AR" dirty="0">
              <a:solidFill>
                <a:schemeClr val="accent3">
                  <a:lumMod val="75000"/>
                </a:schemeClr>
              </a:solidFill>
            </a:endParaRPr>
          </a:p>
          <a:p>
            <a:r>
              <a:rPr lang="es-AR" b="1" dirty="0">
                <a:solidFill>
                  <a:schemeClr val="accent3">
                    <a:lumMod val="75000"/>
                  </a:schemeClr>
                </a:solidFill>
              </a:rPr>
              <a:t>La Secretaria Académica</a:t>
            </a:r>
            <a:r>
              <a:rPr lang="es-AR" dirty="0">
                <a:solidFill>
                  <a:schemeClr val="accent3">
                    <a:lumMod val="75000"/>
                  </a:schemeClr>
                </a:solidFill>
              </a:rPr>
              <a:t> </a:t>
            </a:r>
            <a:endParaRPr lang="es-AR" dirty="0" smtClean="0">
              <a:solidFill>
                <a:schemeClr val="accent3">
                  <a:lumMod val="75000"/>
                </a:schemeClr>
              </a:solidFill>
            </a:endParaRPr>
          </a:p>
          <a:p>
            <a:r>
              <a:rPr lang="es-AR" dirty="0" smtClean="0">
                <a:solidFill>
                  <a:schemeClr val="accent3">
                    <a:lumMod val="75000"/>
                  </a:schemeClr>
                </a:solidFill>
              </a:rPr>
              <a:t>El </a:t>
            </a:r>
            <a:r>
              <a:rPr lang="es-AR" dirty="0">
                <a:solidFill>
                  <a:schemeClr val="accent3">
                    <a:lumMod val="75000"/>
                  </a:schemeClr>
                </a:solidFill>
              </a:rPr>
              <a:t>equipo de trabajo está compuesto por:</a:t>
            </a:r>
            <a:br>
              <a:rPr lang="es-AR" dirty="0">
                <a:solidFill>
                  <a:schemeClr val="accent3">
                    <a:lumMod val="75000"/>
                  </a:schemeClr>
                </a:solidFill>
              </a:rPr>
            </a:br>
            <a:r>
              <a:rPr lang="es-AR" dirty="0">
                <a:solidFill>
                  <a:schemeClr val="accent3">
                    <a:lumMod val="75000"/>
                  </a:schemeClr>
                </a:solidFill>
              </a:rPr>
              <a:t>Secretaria Académica a cargo Dra. Romina </a:t>
            </a:r>
            <a:r>
              <a:rPr lang="es-AR" dirty="0" err="1">
                <a:solidFill>
                  <a:schemeClr val="accent3">
                    <a:lumMod val="75000"/>
                  </a:schemeClr>
                </a:solidFill>
              </a:rPr>
              <a:t>Conti</a:t>
            </a:r>
            <a:r>
              <a:rPr lang="es-AR" dirty="0">
                <a:solidFill>
                  <a:schemeClr val="accent3">
                    <a:lumMod val="75000"/>
                  </a:schemeClr>
                </a:solidFill>
              </a:rPr>
              <a:t/>
            </a:r>
            <a:br>
              <a:rPr lang="es-AR" dirty="0">
                <a:solidFill>
                  <a:schemeClr val="accent3">
                    <a:lumMod val="75000"/>
                  </a:schemeClr>
                </a:solidFill>
              </a:rPr>
            </a:br>
            <a:r>
              <a:rPr lang="es-AR" dirty="0">
                <a:solidFill>
                  <a:schemeClr val="accent3">
                    <a:lumMod val="75000"/>
                  </a:schemeClr>
                </a:solidFill>
              </a:rPr>
              <a:t>Subsecretaria Académica Esp. Emma García </a:t>
            </a:r>
            <a:r>
              <a:rPr lang="es-AR" dirty="0" err="1">
                <a:solidFill>
                  <a:schemeClr val="accent3">
                    <a:lumMod val="75000"/>
                  </a:schemeClr>
                </a:solidFill>
              </a:rPr>
              <a:t>Cein</a:t>
            </a:r>
            <a:r>
              <a:rPr lang="es-AR" dirty="0">
                <a:solidFill>
                  <a:schemeClr val="accent3">
                    <a:lumMod val="75000"/>
                  </a:schemeClr>
                </a:solidFill>
              </a:rPr>
              <a:t/>
            </a:r>
            <a:br>
              <a:rPr lang="es-AR" dirty="0">
                <a:solidFill>
                  <a:schemeClr val="accent3">
                    <a:lumMod val="75000"/>
                  </a:schemeClr>
                </a:solidFill>
              </a:rPr>
            </a:br>
            <a:r>
              <a:rPr lang="es-AR" dirty="0">
                <a:solidFill>
                  <a:schemeClr val="accent3">
                    <a:lumMod val="75000"/>
                  </a:schemeClr>
                </a:solidFill>
              </a:rPr>
              <a:t>Subsecretaria de Inclusión Educativa Lic. Matías </a:t>
            </a:r>
            <a:r>
              <a:rPr lang="es-AR" dirty="0" err="1">
                <a:solidFill>
                  <a:schemeClr val="accent3">
                    <a:lumMod val="75000"/>
                  </a:schemeClr>
                </a:solidFill>
              </a:rPr>
              <a:t>Leta</a:t>
            </a:r>
            <a:r>
              <a:rPr lang="es-AR" dirty="0">
                <a:solidFill>
                  <a:schemeClr val="accent3">
                    <a:lumMod val="75000"/>
                  </a:schemeClr>
                </a:solidFill>
              </a:rPr>
              <a:t/>
            </a:r>
            <a:br>
              <a:rPr lang="es-AR" dirty="0">
                <a:solidFill>
                  <a:schemeClr val="accent3">
                    <a:lumMod val="75000"/>
                  </a:schemeClr>
                </a:solidFill>
              </a:rPr>
            </a:br>
            <a:r>
              <a:rPr lang="es-AR" dirty="0">
                <a:solidFill>
                  <a:schemeClr val="accent3">
                    <a:lumMod val="75000"/>
                  </a:schemeClr>
                </a:solidFill>
              </a:rPr>
              <a:t>Subsecretaria del Buen Vivir Lic. Leticia </a:t>
            </a:r>
            <a:r>
              <a:rPr lang="es-AR" dirty="0" err="1">
                <a:solidFill>
                  <a:schemeClr val="accent3">
                    <a:lumMod val="75000"/>
                  </a:schemeClr>
                </a:solidFill>
              </a:rPr>
              <a:t>Ciriza</a:t>
            </a:r>
            <a:endParaRPr lang="es-AR" dirty="0">
              <a:solidFill>
                <a:schemeClr val="accent3">
                  <a:lumMod val="75000"/>
                </a:schemeClr>
              </a:solidFill>
            </a:endParaRPr>
          </a:p>
          <a:p>
            <a:endParaRPr lang="es-AR" dirty="0"/>
          </a:p>
        </p:txBody>
      </p:sp>
      <p:sp>
        <p:nvSpPr>
          <p:cNvPr id="7" name="CuadroTexto 6"/>
          <p:cNvSpPr txBox="1"/>
          <p:nvPr/>
        </p:nvSpPr>
        <p:spPr>
          <a:xfrm>
            <a:off x="837126" y="2611081"/>
            <a:ext cx="10818254" cy="4401205"/>
          </a:xfrm>
          <a:prstGeom prst="rect">
            <a:avLst/>
          </a:prstGeom>
          <a:noFill/>
        </p:spPr>
        <p:txBody>
          <a:bodyPr wrap="square" rtlCol="0">
            <a:spAutoFit/>
          </a:bodyPr>
          <a:lstStyle/>
          <a:p>
            <a:r>
              <a:rPr lang="es-AR" sz="2000" b="1" dirty="0">
                <a:solidFill>
                  <a:schemeClr val="bg2">
                    <a:lumMod val="50000"/>
                  </a:schemeClr>
                </a:solidFill>
              </a:rPr>
              <a:t>Dentro de las acciones preponderantes que realiza el equipo están:</a:t>
            </a:r>
            <a:br>
              <a:rPr lang="es-AR" sz="2000" b="1" dirty="0">
                <a:solidFill>
                  <a:schemeClr val="bg2">
                    <a:lumMod val="50000"/>
                  </a:schemeClr>
                </a:solidFill>
              </a:rPr>
            </a:br>
            <a:r>
              <a:rPr lang="es-AR" sz="2000" b="1" dirty="0">
                <a:solidFill>
                  <a:schemeClr val="bg2">
                    <a:lumMod val="50000"/>
                  </a:schemeClr>
                </a:solidFill>
              </a:rPr>
              <a:t>1. Generar condiciones de posibilidad a través propuestas, acciones, jornadas, proyectos, articulaciones para favorecer el bienestar integral de la población de estudiantes en particular, y de sus lazos sociales.</a:t>
            </a:r>
            <a:br>
              <a:rPr lang="es-AR" sz="2000" b="1" dirty="0">
                <a:solidFill>
                  <a:schemeClr val="bg2">
                    <a:lumMod val="50000"/>
                  </a:schemeClr>
                </a:solidFill>
              </a:rPr>
            </a:br>
            <a:r>
              <a:rPr lang="es-AR" sz="2000" b="1" dirty="0">
                <a:solidFill>
                  <a:schemeClr val="bg2">
                    <a:lumMod val="50000"/>
                  </a:schemeClr>
                </a:solidFill>
              </a:rPr>
              <a:t>2. Atender y gestionar en forma continua todas aquellas consultas e inquietudes que presentan a diario ingresantes, estudiantes, docentes y graduados en aquellos aspectos de índoles administrativo-académico; asesorándolos en el marco de la reglamentación vigente.</a:t>
            </a:r>
            <a:br>
              <a:rPr lang="es-AR" sz="2000" b="1" dirty="0">
                <a:solidFill>
                  <a:schemeClr val="bg2">
                    <a:lumMod val="50000"/>
                  </a:schemeClr>
                </a:solidFill>
              </a:rPr>
            </a:br>
            <a:r>
              <a:rPr lang="es-AR" sz="2000" b="1" dirty="0">
                <a:solidFill>
                  <a:schemeClr val="bg2">
                    <a:lumMod val="50000"/>
                  </a:schemeClr>
                </a:solidFill>
              </a:rPr>
              <a:t>3. Promover actividades que posibiliten la capacitación y formación docente, así como también la evaluación de la gestión de la labor realizada.</a:t>
            </a:r>
            <a:br>
              <a:rPr lang="es-AR" sz="2000" b="1" dirty="0">
                <a:solidFill>
                  <a:schemeClr val="bg2">
                    <a:lumMod val="50000"/>
                  </a:schemeClr>
                </a:solidFill>
              </a:rPr>
            </a:br>
            <a:r>
              <a:rPr lang="es-AR" sz="2000" b="1" dirty="0">
                <a:solidFill>
                  <a:schemeClr val="bg2">
                    <a:lumMod val="50000"/>
                  </a:schemeClr>
                </a:solidFill>
              </a:rPr>
              <a:t>4. Sostener y reforzar las relaciones y vínculos interinstitucionales para la realización de actividades académicas tendientes a desarrollar acciones, proyectos y/o programas de interés común.</a:t>
            </a:r>
            <a:br>
              <a:rPr lang="es-AR" sz="2000" b="1" dirty="0">
                <a:solidFill>
                  <a:schemeClr val="bg2">
                    <a:lumMod val="50000"/>
                  </a:schemeClr>
                </a:solidFill>
              </a:rPr>
            </a:br>
            <a:endParaRPr lang="es-AR" sz="2000" b="1" dirty="0">
              <a:solidFill>
                <a:schemeClr val="bg2">
                  <a:lumMod val="50000"/>
                </a:schemeClr>
              </a:solidFill>
            </a:endParaRPr>
          </a:p>
        </p:txBody>
      </p:sp>
    </p:spTree>
    <p:extLst>
      <p:ext uri="{BB962C8B-B14F-4D97-AF65-F5344CB8AC3E}">
        <p14:creationId xmlns:p14="http://schemas.microsoft.com/office/powerpoint/2010/main" val="718392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91673" y="579549"/>
            <a:ext cx="10586434" cy="5632311"/>
          </a:xfrm>
          <a:prstGeom prst="rect">
            <a:avLst/>
          </a:prstGeom>
          <a:noFill/>
        </p:spPr>
        <p:txBody>
          <a:bodyPr wrap="square" rtlCol="0">
            <a:spAutoFit/>
          </a:bodyPr>
          <a:lstStyle/>
          <a:p>
            <a:r>
              <a:rPr lang="es-AR" sz="2000" b="1" dirty="0">
                <a:solidFill>
                  <a:schemeClr val="bg2">
                    <a:lumMod val="50000"/>
                  </a:schemeClr>
                </a:solidFill>
              </a:rPr>
              <a:t>5. Entender en el diseño y actualización de Planes y Programas de Estudio de las Carreras de Lic. en Enfermería; Lic. en Terapia Ocupacional y Lic. en Trabajo Social.</a:t>
            </a:r>
            <a:br>
              <a:rPr lang="es-AR" sz="2000" b="1" dirty="0">
                <a:solidFill>
                  <a:schemeClr val="bg2">
                    <a:lumMod val="50000"/>
                  </a:schemeClr>
                </a:solidFill>
              </a:rPr>
            </a:br>
            <a:r>
              <a:rPr lang="es-AR" sz="2000" b="1" dirty="0">
                <a:solidFill>
                  <a:schemeClr val="bg2">
                    <a:lumMod val="50000"/>
                  </a:schemeClr>
                </a:solidFill>
              </a:rPr>
              <a:t>6. Promover políticas inclusivas y condiciones para incrementar el acceso, la permanencia, promoción y egreso de los estudiantes.</a:t>
            </a:r>
            <a:br>
              <a:rPr lang="es-AR" sz="2000" b="1" dirty="0">
                <a:solidFill>
                  <a:schemeClr val="bg2">
                    <a:lumMod val="50000"/>
                  </a:schemeClr>
                </a:solidFill>
              </a:rPr>
            </a:br>
            <a:r>
              <a:rPr lang="es-AR" sz="2000" b="1" dirty="0">
                <a:solidFill>
                  <a:schemeClr val="bg2">
                    <a:lumMod val="50000"/>
                  </a:schemeClr>
                </a:solidFill>
              </a:rPr>
              <a:t>7. Coordinar y difundir la oferta académica, en especial a través de la participación en la "Muestra Anual Educativa de la </a:t>
            </a:r>
            <a:r>
              <a:rPr lang="es-AR" sz="2000" b="1" dirty="0" err="1">
                <a:solidFill>
                  <a:schemeClr val="bg2">
                    <a:lumMod val="50000"/>
                  </a:schemeClr>
                </a:solidFill>
              </a:rPr>
              <a:t>UNMdP</a:t>
            </a:r>
            <a:r>
              <a:rPr lang="es-AR" sz="2000" b="1" dirty="0">
                <a:solidFill>
                  <a:schemeClr val="bg2">
                    <a:lumMod val="50000"/>
                  </a:schemeClr>
                </a:solidFill>
              </a:rPr>
              <a:t>" y programas y/o acciones académicas con escuelas secundarias.</a:t>
            </a:r>
            <a:br>
              <a:rPr lang="es-AR" sz="2000" b="1" dirty="0">
                <a:solidFill>
                  <a:schemeClr val="bg2">
                    <a:lumMod val="50000"/>
                  </a:schemeClr>
                </a:solidFill>
              </a:rPr>
            </a:br>
            <a:r>
              <a:rPr lang="es-AR" sz="2000" b="1" dirty="0">
                <a:solidFill>
                  <a:schemeClr val="bg2">
                    <a:lumMod val="50000"/>
                  </a:schemeClr>
                </a:solidFill>
              </a:rPr>
              <a:t>8. Elaborar anualmente el calendario académico con la planificación de la inscripción a cursadas de las asignaturas, duración de los cuatrimestres y receso invernal; determinación de las fechas de exámenes finales del ciclo lectivo en curso; etc.</a:t>
            </a:r>
            <a:br>
              <a:rPr lang="es-AR" sz="2000" b="1" dirty="0">
                <a:solidFill>
                  <a:schemeClr val="bg2">
                    <a:lumMod val="50000"/>
                  </a:schemeClr>
                </a:solidFill>
              </a:rPr>
            </a:br>
            <a:r>
              <a:rPr lang="es-AR" sz="2000" b="1" dirty="0">
                <a:solidFill>
                  <a:schemeClr val="bg2">
                    <a:lumMod val="50000"/>
                  </a:schemeClr>
                </a:solidFill>
              </a:rPr>
              <a:t>9. Supervisar e intervenir en los procedimientos vinculados con el ingreso, cursada, titulación y graduación de los estudiantes.</a:t>
            </a:r>
            <a:br>
              <a:rPr lang="es-AR" sz="2000" b="1" dirty="0">
                <a:solidFill>
                  <a:schemeClr val="bg2">
                    <a:lumMod val="50000"/>
                  </a:schemeClr>
                </a:solidFill>
              </a:rPr>
            </a:br>
            <a:r>
              <a:rPr lang="es-AR" sz="2000" b="1" dirty="0">
                <a:solidFill>
                  <a:schemeClr val="bg2">
                    <a:lumMod val="50000"/>
                  </a:schemeClr>
                </a:solidFill>
              </a:rPr>
              <a:t>10. Expedir y controlar certificaciones académicas.</a:t>
            </a:r>
            <a:br>
              <a:rPr lang="es-AR" sz="2000" b="1" dirty="0">
                <a:solidFill>
                  <a:schemeClr val="bg2">
                    <a:lumMod val="50000"/>
                  </a:schemeClr>
                </a:solidFill>
              </a:rPr>
            </a:br>
            <a:r>
              <a:rPr lang="es-AR" sz="2000" b="1" dirty="0">
                <a:solidFill>
                  <a:schemeClr val="bg2">
                    <a:lumMod val="50000"/>
                  </a:schemeClr>
                </a:solidFill>
              </a:rPr>
              <a:t>11. Coordinar las acciones y procesos de revisión, actualización y evaluación académica-institucional, como así también la acreditación y categorización ante la CONEAU</a:t>
            </a:r>
            <a:r>
              <a:rPr lang="es-AR" sz="2000" b="1" dirty="0" smtClean="0">
                <a:solidFill>
                  <a:schemeClr val="bg2">
                    <a:lumMod val="50000"/>
                  </a:schemeClr>
                </a:solidFill>
              </a:rPr>
              <a:t>.</a:t>
            </a:r>
            <a:endParaRPr lang="es-AR" sz="2000" b="1" dirty="0">
              <a:solidFill>
                <a:schemeClr val="bg2">
                  <a:lumMod val="50000"/>
                </a:schemeClr>
              </a:solidFill>
            </a:endParaRPr>
          </a:p>
          <a:p>
            <a:endParaRPr lang="es-AR" sz="2000" b="1" dirty="0">
              <a:solidFill>
                <a:schemeClr val="bg2">
                  <a:lumMod val="50000"/>
                </a:schemeClr>
              </a:solidFill>
            </a:endParaRPr>
          </a:p>
        </p:txBody>
      </p:sp>
    </p:spTree>
    <p:extLst>
      <p:ext uri="{BB962C8B-B14F-4D97-AF65-F5344CB8AC3E}">
        <p14:creationId xmlns:p14="http://schemas.microsoft.com/office/powerpoint/2010/main" val="339394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34096" y="425003"/>
            <a:ext cx="10882648" cy="4370427"/>
          </a:xfrm>
          <a:prstGeom prst="rect">
            <a:avLst/>
          </a:prstGeom>
          <a:noFill/>
        </p:spPr>
        <p:txBody>
          <a:bodyPr wrap="square" rtlCol="0">
            <a:spAutoFit/>
          </a:bodyPr>
          <a:lstStyle/>
          <a:p>
            <a:r>
              <a:rPr lang="es-AR" sz="2000" b="1" dirty="0">
                <a:solidFill>
                  <a:schemeClr val="bg2">
                    <a:lumMod val="50000"/>
                  </a:schemeClr>
                </a:solidFill>
              </a:rPr>
              <a:t>La Subsecretaria académica. Programa de facilitadores </a:t>
            </a:r>
            <a:endParaRPr lang="es-AR" sz="2000" b="1" dirty="0" smtClean="0">
              <a:solidFill>
                <a:schemeClr val="bg2">
                  <a:lumMod val="50000"/>
                </a:schemeClr>
              </a:solidFill>
            </a:endParaRPr>
          </a:p>
          <a:p>
            <a:endParaRPr lang="es-AR" sz="2000" b="1" dirty="0">
              <a:solidFill>
                <a:schemeClr val="bg2">
                  <a:lumMod val="50000"/>
                </a:schemeClr>
              </a:solidFill>
            </a:endParaRPr>
          </a:p>
          <a:p>
            <a:r>
              <a:rPr lang="es-AR" sz="2000" b="1" dirty="0" smtClean="0">
                <a:solidFill>
                  <a:schemeClr val="bg2">
                    <a:lumMod val="50000"/>
                  </a:schemeClr>
                </a:solidFill>
              </a:rPr>
              <a:t>Grupo </a:t>
            </a:r>
            <a:r>
              <a:rPr lang="es-AR" sz="2000" b="1" dirty="0">
                <a:solidFill>
                  <a:schemeClr val="bg2">
                    <a:lumMod val="50000"/>
                  </a:schemeClr>
                </a:solidFill>
              </a:rPr>
              <a:t>de graduados y estudiantes de la facultad que </a:t>
            </a:r>
            <a:r>
              <a:rPr lang="es-AR" sz="2000" b="1" dirty="0" smtClean="0">
                <a:solidFill>
                  <a:schemeClr val="bg2">
                    <a:lumMod val="50000"/>
                  </a:schemeClr>
                </a:solidFill>
              </a:rPr>
              <a:t>acompañan </a:t>
            </a:r>
            <a:r>
              <a:rPr lang="es-AR" sz="2000" b="1" dirty="0">
                <a:solidFill>
                  <a:schemeClr val="bg2">
                    <a:lumMod val="50000"/>
                  </a:schemeClr>
                </a:solidFill>
              </a:rPr>
              <a:t>en el ingreso y en los primeros años de tu carrera universitaria. </a:t>
            </a:r>
            <a:endParaRPr lang="es-AR" sz="2000" b="1" dirty="0" smtClean="0">
              <a:solidFill>
                <a:schemeClr val="bg2">
                  <a:lumMod val="50000"/>
                </a:schemeClr>
              </a:solidFill>
            </a:endParaRPr>
          </a:p>
          <a:p>
            <a:r>
              <a:rPr lang="es-AR" sz="2000" b="1" dirty="0">
                <a:solidFill>
                  <a:schemeClr val="bg2">
                    <a:lumMod val="50000"/>
                  </a:schemeClr>
                </a:solidFill>
              </a:rPr>
              <a:t/>
            </a:r>
            <a:br>
              <a:rPr lang="es-AR" sz="2000" b="1" dirty="0">
                <a:solidFill>
                  <a:schemeClr val="bg2">
                    <a:lumMod val="50000"/>
                  </a:schemeClr>
                </a:solidFill>
              </a:rPr>
            </a:br>
            <a:r>
              <a:rPr lang="es-AR" sz="2000" b="1" dirty="0">
                <a:solidFill>
                  <a:schemeClr val="bg2">
                    <a:lumMod val="50000"/>
                  </a:schemeClr>
                </a:solidFill>
              </a:rPr>
              <a:t>* Orientarte en las materias que cursar, </a:t>
            </a:r>
            <a:r>
              <a:rPr lang="es-AR" sz="2000" b="1" dirty="0" smtClean="0">
                <a:solidFill>
                  <a:schemeClr val="bg2">
                    <a:lumMod val="50000"/>
                  </a:schemeClr>
                </a:solidFill>
              </a:rPr>
              <a:t>según </a:t>
            </a:r>
            <a:r>
              <a:rPr lang="es-AR" sz="2000" b="1" dirty="0">
                <a:solidFill>
                  <a:schemeClr val="bg2">
                    <a:lumMod val="50000"/>
                  </a:schemeClr>
                </a:solidFill>
              </a:rPr>
              <a:t>correlatividades.</a:t>
            </a:r>
            <a:br>
              <a:rPr lang="es-AR" sz="2000" b="1" dirty="0">
                <a:solidFill>
                  <a:schemeClr val="bg2">
                    <a:lumMod val="50000"/>
                  </a:schemeClr>
                </a:solidFill>
              </a:rPr>
            </a:br>
            <a:r>
              <a:rPr lang="es-AR" sz="2000" b="1" dirty="0">
                <a:solidFill>
                  <a:schemeClr val="bg2">
                    <a:lumMod val="50000"/>
                  </a:schemeClr>
                </a:solidFill>
              </a:rPr>
              <a:t>* Explicarte cómo funciona el centro de fotocopiados.</a:t>
            </a:r>
            <a:br>
              <a:rPr lang="es-AR" sz="2000" b="1" dirty="0">
                <a:solidFill>
                  <a:schemeClr val="bg2">
                    <a:lumMod val="50000"/>
                  </a:schemeClr>
                </a:solidFill>
              </a:rPr>
            </a:br>
            <a:r>
              <a:rPr lang="es-AR" sz="2000" b="1" dirty="0">
                <a:solidFill>
                  <a:schemeClr val="bg2">
                    <a:lumMod val="50000"/>
                  </a:schemeClr>
                </a:solidFill>
              </a:rPr>
              <a:t>* Profundizar en el uso del SIU-GUARANÍ.</a:t>
            </a:r>
            <a:br>
              <a:rPr lang="es-AR" sz="2000" b="1" dirty="0">
                <a:solidFill>
                  <a:schemeClr val="bg2">
                    <a:lumMod val="50000"/>
                  </a:schemeClr>
                </a:solidFill>
              </a:rPr>
            </a:br>
            <a:r>
              <a:rPr lang="es-AR" sz="2000" b="1" dirty="0">
                <a:solidFill>
                  <a:schemeClr val="bg2">
                    <a:lumMod val="50000"/>
                  </a:schemeClr>
                </a:solidFill>
              </a:rPr>
              <a:t>* Compartir experiencias para mejorar la organización de tu tiempo de estudio.</a:t>
            </a:r>
            <a:br>
              <a:rPr lang="es-AR" sz="2000" b="1" dirty="0">
                <a:solidFill>
                  <a:schemeClr val="bg2">
                    <a:lumMod val="50000"/>
                  </a:schemeClr>
                </a:solidFill>
              </a:rPr>
            </a:br>
            <a:r>
              <a:rPr lang="es-AR" sz="2000" b="1" dirty="0">
                <a:solidFill>
                  <a:schemeClr val="bg2">
                    <a:lumMod val="50000"/>
                  </a:schemeClr>
                </a:solidFill>
              </a:rPr>
              <a:t>* Brindar información sobre las actividades y los servicios de Extensión (centro de extensión universitaria, coro, teatro, </a:t>
            </a:r>
            <a:r>
              <a:rPr lang="es-AR" sz="2000" b="1" dirty="0" err="1">
                <a:solidFill>
                  <a:schemeClr val="bg2">
                    <a:lumMod val="50000"/>
                  </a:schemeClr>
                </a:solidFill>
              </a:rPr>
              <a:t>etc</a:t>
            </a:r>
            <a:r>
              <a:rPr lang="es-AR" sz="2000" b="1" dirty="0">
                <a:solidFill>
                  <a:schemeClr val="bg2">
                    <a:lumMod val="50000"/>
                  </a:schemeClr>
                </a:solidFill>
              </a:rPr>
              <a:t>), Bienestar estudiantil (SSU, SUS, Deportes, Comedor, etc.), Académica (Biblioteca, Buen vivir, etc.).</a:t>
            </a:r>
            <a:br>
              <a:rPr lang="es-AR" sz="2000" b="1" dirty="0">
                <a:solidFill>
                  <a:schemeClr val="bg2">
                    <a:lumMod val="50000"/>
                  </a:schemeClr>
                </a:solidFill>
              </a:rPr>
            </a:br>
            <a:r>
              <a:rPr lang="es-AR" sz="2000" b="1" dirty="0">
                <a:solidFill>
                  <a:schemeClr val="bg2">
                    <a:lumMod val="50000"/>
                  </a:schemeClr>
                </a:solidFill>
              </a:rPr>
              <a:t>* Contribuir con tu formación a través de metodologías de estudio</a:t>
            </a:r>
          </a:p>
          <a:p>
            <a:endParaRPr lang="es-AR" dirty="0"/>
          </a:p>
        </p:txBody>
      </p:sp>
    </p:spTree>
    <p:extLst>
      <p:ext uri="{BB962C8B-B14F-4D97-AF65-F5344CB8AC3E}">
        <p14:creationId xmlns:p14="http://schemas.microsoft.com/office/powerpoint/2010/main" val="1881224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50006" y="618186"/>
            <a:ext cx="11050073" cy="2862322"/>
          </a:xfrm>
          <a:prstGeom prst="rect">
            <a:avLst/>
          </a:prstGeom>
          <a:noFill/>
        </p:spPr>
        <p:txBody>
          <a:bodyPr wrap="square" rtlCol="0">
            <a:spAutoFit/>
          </a:bodyPr>
          <a:lstStyle/>
          <a:p>
            <a:r>
              <a:rPr lang="es-AR" sz="2000" b="1" dirty="0">
                <a:solidFill>
                  <a:schemeClr val="bg2">
                    <a:lumMod val="50000"/>
                  </a:schemeClr>
                </a:solidFill>
              </a:rPr>
              <a:t>La Subsecretaría de </a:t>
            </a:r>
            <a:r>
              <a:rPr lang="es-AR" sz="2000" b="1" dirty="0" smtClean="0">
                <a:solidFill>
                  <a:schemeClr val="bg2">
                    <a:lumMod val="50000"/>
                  </a:schemeClr>
                </a:solidFill>
              </a:rPr>
              <a:t>Inclusión </a:t>
            </a:r>
            <a:r>
              <a:rPr lang="es-AR" sz="2000" b="1" dirty="0">
                <a:solidFill>
                  <a:schemeClr val="bg2">
                    <a:lumMod val="50000"/>
                  </a:schemeClr>
                </a:solidFill>
              </a:rPr>
              <a:t>Educativa </a:t>
            </a:r>
            <a:endParaRPr lang="es-AR" sz="2000" b="1" dirty="0" smtClean="0">
              <a:solidFill>
                <a:schemeClr val="bg2">
                  <a:lumMod val="50000"/>
                </a:schemeClr>
              </a:solidFill>
            </a:endParaRPr>
          </a:p>
          <a:p>
            <a:endParaRPr lang="es-AR" sz="2000" b="1" dirty="0" smtClean="0">
              <a:solidFill>
                <a:schemeClr val="bg2">
                  <a:lumMod val="50000"/>
                </a:schemeClr>
              </a:solidFill>
            </a:endParaRPr>
          </a:p>
          <a:p>
            <a:r>
              <a:rPr lang="es-AR" sz="2000" b="1" dirty="0" smtClean="0">
                <a:solidFill>
                  <a:schemeClr val="bg2">
                    <a:lumMod val="50000"/>
                  </a:schemeClr>
                </a:solidFill>
              </a:rPr>
              <a:t>Fue </a:t>
            </a:r>
            <a:r>
              <a:rPr lang="es-AR" sz="2000" b="1" dirty="0">
                <a:solidFill>
                  <a:schemeClr val="bg2">
                    <a:lumMod val="50000"/>
                  </a:schemeClr>
                </a:solidFill>
              </a:rPr>
              <a:t>creada en el mes de mayo del 2018. Las bases de la Subsecretaría de Inclusión Educativa se cimientan en los principios estatutarios de la universidad que fijan los lineamientos elementales que garantizan la igualdad de oportunidades en el acceso a la educación superior, así como la permanencia de los ingresantes en la misma, apuntalando en cierto modo la necesidad de Estudiantes, Graduados/as y Docentes con herramientas y estrategias basadas en la realidad actual. </a:t>
            </a:r>
            <a:endParaRPr lang="es-AR" sz="2000" b="1" dirty="0" smtClean="0">
              <a:solidFill>
                <a:schemeClr val="bg2">
                  <a:lumMod val="50000"/>
                </a:schemeClr>
              </a:solidFill>
            </a:endParaRPr>
          </a:p>
          <a:p>
            <a:r>
              <a:rPr lang="es-AR" sz="2000" b="1" dirty="0" smtClean="0">
                <a:solidFill>
                  <a:schemeClr val="bg2">
                    <a:lumMod val="50000"/>
                  </a:schemeClr>
                </a:solidFill>
              </a:rPr>
              <a:t>En contexto de pandemia fue quien diseño el campus virtual.</a:t>
            </a:r>
            <a:endParaRPr lang="es-AR" sz="2000" b="1" dirty="0">
              <a:solidFill>
                <a:schemeClr val="bg2">
                  <a:lumMod val="50000"/>
                </a:schemeClr>
              </a:solidFill>
            </a:endParaRPr>
          </a:p>
        </p:txBody>
      </p:sp>
    </p:spTree>
    <p:extLst>
      <p:ext uri="{BB962C8B-B14F-4D97-AF65-F5344CB8AC3E}">
        <p14:creationId xmlns:p14="http://schemas.microsoft.com/office/powerpoint/2010/main" val="1092866030"/>
      </p:ext>
    </p:extLst>
  </p:cSld>
  <p:clrMapOvr>
    <a:masterClrMapping/>
  </p:clrMapOvr>
</p:sld>
</file>

<file path=ppt/theme/theme1.xml><?xml version="1.0" encoding="utf-8"?>
<a:theme xmlns:a="http://schemas.openxmlformats.org/drawingml/2006/main" name="Sector">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51</TotalTime>
  <Words>133</Words>
  <Application>Microsoft Office PowerPoint</Application>
  <PresentationFormat>Panorámica</PresentationFormat>
  <Paragraphs>26</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Century Gothic</vt:lpstr>
      <vt:lpstr>Wingdings 3</vt:lpstr>
      <vt:lpstr>Sector</vt:lpstr>
      <vt:lpstr>Consideraciones para la presentación de la propuesta de trabajo docente (PTD)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TuSoft.org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Consideraciones para la presentación de la propuesta de trabajo docente (PTD)</dc:title>
  <dc:creator>TuSoft</dc:creator>
  <cp:lastModifiedBy>TuSoft</cp:lastModifiedBy>
  <cp:revision>6</cp:revision>
  <dcterms:created xsi:type="dcterms:W3CDTF">2021-03-09T10:31:36Z</dcterms:created>
  <dcterms:modified xsi:type="dcterms:W3CDTF">2021-03-09T11:22:42Z</dcterms:modified>
</cp:coreProperties>
</file>